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6" r:id="rId1"/>
  </p:sldMasterIdLst>
  <p:sldIdLst>
    <p:sldId id="256" r:id="rId2"/>
    <p:sldId id="257" r:id="rId3"/>
    <p:sldId id="258" r:id="rId4"/>
    <p:sldId id="259" r:id="rId5"/>
    <p:sldId id="260" r:id="rId6"/>
    <p:sldId id="292" r:id="rId7"/>
    <p:sldId id="277" r:id="rId8"/>
    <p:sldId id="266" r:id="rId9"/>
    <p:sldId id="267" r:id="rId10"/>
    <p:sldId id="271" r:id="rId11"/>
    <p:sldId id="272" r:id="rId12"/>
    <p:sldId id="273" r:id="rId13"/>
    <p:sldId id="275" r:id="rId14"/>
    <p:sldId id="294" r:id="rId15"/>
    <p:sldId id="293" r:id="rId16"/>
    <p:sldId id="278" r:id="rId17"/>
    <p:sldId id="288" r:id="rId18"/>
    <p:sldId id="289" r:id="rId19"/>
    <p:sldId id="290" r:id="rId20"/>
    <p:sldId id="291" r:id="rId21"/>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04"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pPr>
              <a:defRPr/>
            </a:pPr>
            <a:fld id="{E3A2B164-F2B8-471F-B566-DC940F24FE6A}" type="datetimeFigureOut">
              <a:rPr lang="en-US" smtClean="0"/>
              <a:pPr>
                <a:defRPr/>
              </a:pPr>
              <a:t>10-Aug-20</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37D49970-5F90-45B2-8529-760A9B90D460}" type="slidenum">
              <a:rPr lang="en-US" smtClean="0"/>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fld id="{86D802B9-210F-42A9-B278-D2CD2A55F657}" type="datetimeFigureOut">
              <a:rPr lang="en-US" smtClean="0"/>
              <a:pPr>
                <a:defRPr/>
              </a:pPr>
              <a:t>10-Aug-20</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7C1AE201-96EE-4616-8F68-F9DD7A585E22}" type="slidenum">
              <a:rPr lang="en-US" smtClean="0"/>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fld id="{C5DDEF3D-837E-431A-A1D6-00C63B8A5647}" type="datetimeFigureOut">
              <a:rPr lang="en-US" smtClean="0"/>
              <a:pPr>
                <a:defRPr/>
              </a:pPr>
              <a:t>10-Aug-20</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2C3B1F18-19C5-4F9A-8A1B-D631F607B98B}" type="slidenum">
              <a:rPr lang="en-US" smtClean="0"/>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fld id="{E7E597FA-6766-4268-AB38-9DB08F31E831}" type="datetimeFigureOut">
              <a:rPr lang="en-US" smtClean="0"/>
              <a:pPr>
                <a:defRPr/>
              </a:pPr>
              <a:t>10-Aug-20</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62671771-3794-4B2C-A7AA-32DB4A8D084C}" type="slidenum">
              <a:rPr lang="en-US" smtClean="0"/>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fld id="{8DB6CED4-1CA7-486E-9A54-19C3B4CFAFA0}" type="datetimeFigureOut">
              <a:rPr lang="en-US" smtClean="0"/>
              <a:pPr>
                <a:defRPr/>
              </a:pPr>
              <a:t>10-Aug-20</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0E3AFB01-9CB6-4D1C-9868-2EF8A7EC20EC}" type="slidenum">
              <a:rPr lang="en-US" smtClean="0"/>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pPr>
              <a:defRPr/>
            </a:pPr>
            <a:fld id="{454C28A8-429F-4F2A-A943-08F93973313A}" type="datetimeFigureOut">
              <a:rPr lang="en-US" smtClean="0"/>
              <a:pPr>
                <a:defRPr/>
              </a:pPr>
              <a:t>10-Aug-20</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78C78052-CEE6-49C2-AC4D-4D52C9123725}" type="slidenum">
              <a:rPr lang="en-US" smtClean="0"/>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pPr>
              <a:defRPr/>
            </a:pPr>
            <a:fld id="{29158B43-953F-4929-8C83-DBFC750FAC72}" type="datetimeFigureOut">
              <a:rPr lang="en-US" smtClean="0"/>
              <a:pPr>
                <a:defRPr/>
              </a:pPr>
              <a:t>10-Aug-20</a:t>
            </a:fld>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14942543-E9D7-41BF-BEC5-6999C65E4BB5}" type="slidenum">
              <a:rPr lang="en-US" smtClean="0"/>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defRPr/>
            </a:pPr>
            <a:fld id="{BE92B4BD-CD8E-4495-A67C-0F847961D462}" type="datetimeFigureOut">
              <a:rPr lang="en-US" smtClean="0"/>
              <a:pPr>
                <a:defRPr/>
              </a:pPr>
              <a:t>10-Aug-20</a:t>
            </a:fld>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D00F3E67-2422-4D8E-80AC-5C769F98503D}" type="slidenum">
              <a:rPr lang="en-US" smtClean="0"/>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626E2743-89D8-4CDA-8ED7-74DF9367DEEE}" type="datetimeFigureOut">
              <a:rPr lang="en-US" smtClean="0"/>
              <a:pPr>
                <a:defRPr/>
              </a:pPr>
              <a:t>10-Aug-20</a:t>
            </a:fld>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196E3CC7-9A71-46F5-84C2-1D945AC8F9E6}" type="slidenum">
              <a:rPr lang="en-US" smtClean="0"/>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fld id="{072A2885-E464-4BF4-9964-AAEEC6B2F796}" type="datetimeFigureOut">
              <a:rPr lang="en-US" smtClean="0"/>
              <a:pPr>
                <a:defRPr/>
              </a:pPr>
              <a:t>10-Aug-20</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7003485B-F041-4A24-B909-6A778D89CCDD}" type="slidenum">
              <a:rPr lang="en-US" smtClean="0"/>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fld id="{00B3317B-C3BA-4D6B-94C9-303D1B452527}" type="datetimeFigureOut">
              <a:rPr lang="en-US" smtClean="0"/>
              <a:pPr>
                <a:defRPr/>
              </a:pPr>
              <a:t>10-Aug-20</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050B7A5A-B75B-44A6-A905-751BC9745FF3}" type="slidenum">
              <a:rPr lang="en-US" smtClean="0"/>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EB0633FF-2C97-4E0A-8A2B-9640E37E81BD}" type="datetimeFigureOut">
              <a:rPr lang="en-US" smtClean="0"/>
              <a:pPr>
                <a:defRPr/>
              </a:pPr>
              <a:t>10-Aug-20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0F1EEA3F-D3CE-427D-B1D5-5275971ABDED}" type="slidenum">
              <a:rPr lang="en-US" smtClean="0"/>
              <a:pPr>
                <a:defRPr/>
              </a:pPr>
              <a:t>‹#›</a:t>
            </a:fld>
            <a:endParaRPr lang="en-US"/>
          </a:p>
        </p:txBody>
      </p:sp>
    </p:spTree>
  </p:cSld>
  <p:clrMap bg1="lt1" tx1="dk1" bg2="lt2" tx2="dk2" accent1="accent1" accent2="accent2" accent3="accent3" accent4="accent4" accent5="accent5" accent6="accent6" hlink="hlink" folHlink="folHlink"/>
  <p:sldLayoutIdLst>
    <p:sldLayoutId id="2147483787" r:id="rId1"/>
    <p:sldLayoutId id="2147483788" r:id="rId2"/>
    <p:sldLayoutId id="2147483789" r:id="rId3"/>
    <p:sldLayoutId id="2147483790" r:id="rId4"/>
    <p:sldLayoutId id="2147483791" r:id="rId5"/>
    <p:sldLayoutId id="2147483792" r:id="rId6"/>
    <p:sldLayoutId id="2147483793" r:id="rId7"/>
    <p:sldLayoutId id="2147483794" r:id="rId8"/>
    <p:sldLayoutId id="2147483795" r:id="rId9"/>
    <p:sldLayoutId id="2147483796" r:id="rId10"/>
    <p:sldLayoutId id="214748379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Subtitle 2"/>
          <p:cNvSpPr>
            <a:spLocks noGrp="1"/>
          </p:cNvSpPr>
          <p:nvPr>
            <p:ph type="subTitle" idx="1"/>
          </p:nvPr>
        </p:nvSpPr>
        <p:spPr>
          <a:xfrm>
            <a:off x="2057400" y="6317673"/>
            <a:ext cx="5114925" cy="533400"/>
          </a:xfrm>
        </p:spPr>
        <p:txBody>
          <a:bodyPr>
            <a:normAutofit fontScale="70000" lnSpcReduction="20000"/>
          </a:bodyPr>
          <a:lstStyle/>
          <a:p>
            <a:pPr algn="ctr" eaLnBrk="1" hangingPunct="1">
              <a:lnSpc>
                <a:spcPct val="90000"/>
              </a:lnSpc>
            </a:pPr>
            <a:r>
              <a:rPr lang="en-US" sz="2400" dirty="0" smtClean="0">
                <a:solidFill>
                  <a:srgbClr val="000000"/>
                </a:solidFill>
              </a:rPr>
              <a:t>Lecture 3</a:t>
            </a:r>
          </a:p>
          <a:p>
            <a:pPr algn="ctr" eaLnBrk="1" hangingPunct="1">
              <a:lnSpc>
                <a:spcPct val="90000"/>
              </a:lnSpc>
            </a:pPr>
            <a:r>
              <a:rPr lang="en-US" sz="2400" dirty="0" smtClean="0">
                <a:solidFill>
                  <a:srgbClr val="000000"/>
                </a:solidFill>
              </a:rPr>
              <a:t>Human Resource Management</a:t>
            </a:r>
            <a:endParaRPr lang="uk-UA" sz="2400" dirty="0" smtClean="0">
              <a:solidFill>
                <a:srgbClr val="000000"/>
              </a:solidFill>
            </a:endParaRPr>
          </a:p>
        </p:txBody>
      </p:sp>
      <p:pic>
        <p:nvPicPr>
          <p:cNvPr id="3" name="Picture 2" descr="https://businessjargons.com/wp-content/uploads/2015/10/HR-Planning.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0" y="128624"/>
            <a:ext cx="8476140" cy="6119776"/>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3"/>
          <p:cNvSpPr>
            <a:spLocks noGrp="1"/>
          </p:cNvSpPr>
          <p:nvPr>
            <p:ph type="title"/>
          </p:nvPr>
        </p:nvSpPr>
        <p:spPr/>
        <p:txBody>
          <a:bodyPr/>
          <a:lstStyle/>
          <a:p>
            <a:pPr eaLnBrk="1" fontAlgn="auto" hangingPunct="1">
              <a:spcAft>
                <a:spcPts val="0"/>
              </a:spcAft>
              <a:defRPr/>
            </a:pPr>
            <a:r>
              <a:rPr lang="en-US" smtClean="0"/>
              <a:t>Forecasting Techniques</a:t>
            </a:r>
            <a:endParaRPr lang="en-IN" smtClean="0"/>
          </a:p>
        </p:txBody>
      </p:sp>
      <p:sp>
        <p:nvSpPr>
          <p:cNvPr id="20483" name="Content Placeholder 4"/>
          <p:cNvSpPr>
            <a:spLocks noGrp="1"/>
          </p:cNvSpPr>
          <p:nvPr>
            <p:ph idx="1"/>
          </p:nvPr>
        </p:nvSpPr>
        <p:spPr/>
        <p:txBody>
          <a:bodyPr/>
          <a:lstStyle/>
          <a:p>
            <a:pPr eaLnBrk="1" hangingPunct="1"/>
            <a:r>
              <a:rPr lang="en-US" dirty="0" smtClean="0"/>
              <a:t>Managerial </a:t>
            </a:r>
            <a:r>
              <a:rPr lang="en-US" dirty="0" err="1" smtClean="0"/>
              <a:t>judgement</a:t>
            </a:r>
            <a:endParaRPr lang="en-US" dirty="0" smtClean="0"/>
          </a:p>
          <a:p>
            <a:pPr eaLnBrk="1" hangingPunct="1"/>
            <a:r>
              <a:rPr lang="en-US" dirty="0" smtClean="0"/>
              <a:t>Ratio-trend analysis</a:t>
            </a:r>
          </a:p>
          <a:p>
            <a:pPr eaLnBrk="1" hangingPunct="1"/>
            <a:r>
              <a:rPr lang="en-US" dirty="0" smtClean="0"/>
              <a:t>Delphi technique</a:t>
            </a:r>
          </a:p>
          <a:p>
            <a:pPr eaLnBrk="1" hangingPunct="1"/>
            <a:r>
              <a:rPr lang="en-US" dirty="0" smtClean="0"/>
              <a:t>Scatter Plot</a:t>
            </a:r>
            <a:endParaRPr lang="en-US" dirty="0" smtClean="0"/>
          </a:p>
          <a:p>
            <a:pPr eaLnBrk="1" hangingPunct="1"/>
            <a:r>
              <a:rPr lang="en-US" dirty="0" smtClean="0"/>
              <a:t>Markov Analysis</a:t>
            </a:r>
            <a:endParaRPr lang="en-US" dirty="0" smtClean="0"/>
          </a:p>
          <a:p>
            <a:pPr marL="0" indent="0" eaLnBrk="1" hangingPunct="1">
              <a:buNone/>
            </a:pPr>
            <a:endParaRPr lang="en-US"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pPr eaLnBrk="1" fontAlgn="auto" hangingPunct="1">
              <a:spcAft>
                <a:spcPts val="0"/>
              </a:spcAft>
              <a:defRPr/>
            </a:pPr>
            <a:r>
              <a:rPr lang="en-US" smtClean="0"/>
              <a:t>Managerial Judgement</a:t>
            </a:r>
            <a:endParaRPr lang="en-IN" smtClean="0"/>
          </a:p>
        </p:txBody>
      </p:sp>
      <p:sp>
        <p:nvSpPr>
          <p:cNvPr id="21507" name="Content Placeholder 2"/>
          <p:cNvSpPr>
            <a:spLocks noGrp="1"/>
          </p:cNvSpPr>
          <p:nvPr>
            <p:ph idx="1"/>
          </p:nvPr>
        </p:nvSpPr>
        <p:spPr/>
        <p:txBody>
          <a:bodyPr/>
          <a:lstStyle/>
          <a:p>
            <a:pPr eaLnBrk="1" hangingPunct="1"/>
            <a:r>
              <a:rPr lang="en-US" smtClean="0"/>
              <a:t>In this all managers sit together, discuss and arrive at a figure which would be the future demand for labour.</a:t>
            </a:r>
          </a:p>
          <a:p>
            <a:pPr eaLnBrk="1" hangingPunct="1"/>
            <a:r>
              <a:rPr lang="en-US" smtClean="0"/>
              <a:t>This technique may involve a ‘bottom-up’ or ‘top-down’  approach. A combination of both could yield positive results. </a:t>
            </a:r>
            <a:endParaRPr lang="en-IN"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pPr eaLnBrk="1" fontAlgn="auto" hangingPunct="1">
              <a:spcAft>
                <a:spcPts val="0"/>
              </a:spcAft>
              <a:defRPr/>
            </a:pPr>
            <a:r>
              <a:rPr lang="en-US" smtClean="0"/>
              <a:t>Ratio-trend analysis</a:t>
            </a:r>
            <a:endParaRPr lang="en-IN" smtClean="0"/>
          </a:p>
        </p:txBody>
      </p:sp>
      <p:sp>
        <p:nvSpPr>
          <p:cNvPr id="22531" name="Content Placeholder 2"/>
          <p:cNvSpPr>
            <a:spLocks noGrp="1"/>
          </p:cNvSpPr>
          <p:nvPr>
            <p:ph idx="1"/>
          </p:nvPr>
        </p:nvSpPr>
        <p:spPr/>
        <p:txBody>
          <a:bodyPr/>
          <a:lstStyle/>
          <a:p>
            <a:pPr eaLnBrk="1" hangingPunct="1"/>
            <a:r>
              <a:rPr lang="en-US" smtClean="0"/>
              <a:t>This is the quickest forecasting technique.</a:t>
            </a:r>
          </a:p>
          <a:p>
            <a:pPr eaLnBrk="1" hangingPunct="1"/>
            <a:r>
              <a:rPr lang="en-US" smtClean="0"/>
              <a:t>This technique involves studying past ratios, say, between the number of workers and sales in an organization and forecasting future ratios, making some allowance for changes in the organization or its method.</a:t>
            </a:r>
            <a:endParaRPr lang="en-IN"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pPr eaLnBrk="1" fontAlgn="auto" hangingPunct="1">
              <a:spcAft>
                <a:spcPts val="0"/>
              </a:spcAft>
              <a:defRPr/>
            </a:pPr>
            <a:r>
              <a:rPr lang="en-US" smtClean="0"/>
              <a:t>Delphi technique</a:t>
            </a:r>
            <a:endParaRPr lang="en-IN" smtClean="0"/>
          </a:p>
        </p:txBody>
      </p:sp>
      <p:sp>
        <p:nvSpPr>
          <p:cNvPr id="24579" name="Content Placeholder 2"/>
          <p:cNvSpPr>
            <a:spLocks noGrp="1"/>
          </p:cNvSpPr>
          <p:nvPr>
            <p:ph idx="1"/>
          </p:nvPr>
        </p:nvSpPr>
        <p:spPr/>
        <p:txBody>
          <a:bodyPr>
            <a:normAutofit lnSpcReduction="10000"/>
          </a:bodyPr>
          <a:lstStyle/>
          <a:p>
            <a:pPr eaLnBrk="1" hangingPunct="1">
              <a:buFont typeface="Arial" charset="0"/>
              <a:buChar char="•"/>
            </a:pPr>
            <a:r>
              <a:rPr lang="en-US" smtClean="0"/>
              <a:t>This technique is the method of forecasting personnel needs.</a:t>
            </a:r>
          </a:p>
          <a:p>
            <a:pPr eaLnBrk="1" hangingPunct="1">
              <a:buFont typeface="Arial" charset="0"/>
              <a:buChar char="•"/>
            </a:pPr>
            <a:r>
              <a:rPr lang="en-US" smtClean="0"/>
              <a:t>It solicits estimates of personnel needs from a group of experts, usually managers.</a:t>
            </a:r>
          </a:p>
          <a:p>
            <a:pPr eaLnBrk="1" hangingPunct="1">
              <a:buFont typeface="Arial" charset="0"/>
              <a:buChar char="•"/>
            </a:pPr>
            <a:r>
              <a:rPr lang="en-US" smtClean="0"/>
              <a:t>The HRP experts act as intermediaries, summarize the various responses and report the findings back to the experts.</a:t>
            </a:r>
          </a:p>
          <a:p>
            <a:pPr eaLnBrk="1" hangingPunct="1">
              <a:buFont typeface="Arial" charset="0"/>
              <a:buChar char="•"/>
            </a:pPr>
            <a:r>
              <a:rPr lang="en-US" smtClean="0"/>
              <a:t>Summaries and surveys are repeated until the experts opinion begin to agree.</a:t>
            </a:r>
            <a:endParaRPr lang="en-IN"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Scatter plot</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shows </a:t>
            </a:r>
            <a:r>
              <a:rPr lang="en-US" dirty="0"/>
              <a:t>graphically how two variables such as sales and your firms staffing levels are related. If they are, then if you can forecast the business activity (like sales), you should also be able to estimate your personnel needs. </a:t>
            </a:r>
          </a:p>
          <a:p>
            <a:r>
              <a:rPr lang="en-US" dirty="0"/>
              <a:t>For example, suppose a 500-bed hospital expects to expand to 1,200 beds over the next 5 years. The human resource director wants to forecast how many registered nurses they </a:t>
            </a:r>
            <a:r>
              <a:rPr lang="en-US" dirty="0" err="1"/>
              <a:t>ll</a:t>
            </a:r>
            <a:r>
              <a:rPr lang="en-US" dirty="0"/>
              <a:t> need. The human resource director realizes she must determine the relationship between size of hospital (in terms of number of beds) and number of nurses required.</a:t>
            </a:r>
            <a:endParaRPr lang="en-US" dirty="0"/>
          </a:p>
        </p:txBody>
      </p:sp>
    </p:spTree>
    <p:extLst>
      <p:ext uri="{BB962C8B-B14F-4D97-AF65-F5344CB8AC3E}">
        <p14:creationId xmlns:p14="http://schemas.microsoft.com/office/powerpoint/2010/main" val="280228594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Markov Analysis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Employers </a:t>
            </a:r>
            <a:r>
              <a:rPr lang="en-US" dirty="0"/>
              <a:t>also use a mathematical process known as </a:t>
            </a:r>
            <a:r>
              <a:rPr lang="en-US" i="1" dirty="0"/>
              <a:t>Markov analysis </a:t>
            </a:r>
            <a:r>
              <a:rPr lang="en-US" dirty="0"/>
              <a:t>(or transition analysis) to forecast availability of internal job candidates. Markov analysis involves creating a matrix that shows the probabilities that employees in the chain of feeder positions for a key job (such as from junior engineer, to engineer, to senior engineer, to engineering supervisor, to director of engineering) will move from position to position and therefore be available to fill the key position </a:t>
            </a:r>
            <a:endParaRPr lang="en-US" dirty="0"/>
          </a:p>
        </p:txBody>
      </p:sp>
    </p:spTree>
    <p:extLst>
      <p:ext uri="{BB962C8B-B14F-4D97-AF65-F5344CB8AC3E}">
        <p14:creationId xmlns:p14="http://schemas.microsoft.com/office/powerpoint/2010/main" val="94574522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title"/>
          </p:nvPr>
        </p:nvSpPr>
        <p:spPr/>
        <p:txBody>
          <a:bodyPr/>
          <a:lstStyle/>
          <a:p>
            <a:pPr eaLnBrk="1" hangingPunct="1">
              <a:defRPr/>
            </a:pPr>
            <a:r>
              <a:rPr lang="en-US" smtClean="0"/>
              <a:t>HR SUPPLY FORECAST</a:t>
            </a:r>
          </a:p>
        </p:txBody>
      </p:sp>
      <p:sp>
        <p:nvSpPr>
          <p:cNvPr id="25603" name="Content Placeholder 2"/>
          <p:cNvSpPr>
            <a:spLocks noGrp="1"/>
          </p:cNvSpPr>
          <p:nvPr>
            <p:ph idx="1"/>
          </p:nvPr>
        </p:nvSpPr>
        <p:spPr/>
        <p:txBody>
          <a:bodyPr/>
          <a:lstStyle/>
          <a:p>
            <a:pPr eaLnBrk="1" hangingPunct="1">
              <a:buFont typeface="Arial" charset="0"/>
              <a:buNone/>
            </a:pPr>
            <a:r>
              <a:rPr lang="en-US" smtClean="0"/>
              <a:t>       Supply forecasting measures the no of people likely to be available from within and outside an organisation,after making allowance for absenteeism, internal movements and promotions, wastage and changes in hours and other conditions of work. </a:t>
            </a:r>
          </a:p>
        </p:txBody>
      </p:sp>
      <p:sp>
        <p:nvSpPr>
          <p:cNvPr id="4" name="5-Point Star 3"/>
          <p:cNvSpPr/>
          <p:nvPr/>
        </p:nvSpPr>
        <p:spPr>
          <a:xfrm>
            <a:off x="76200" y="533400"/>
            <a:ext cx="457200" cy="5334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pPr>
              <a:defRPr/>
            </a:pPr>
            <a:r>
              <a:rPr lang="en-US" dirty="0" smtClean="0"/>
              <a:t>HR programming</a:t>
            </a:r>
          </a:p>
        </p:txBody>
      </p:sp>
      <p:sp>
        <p:nvSpPr>
          <p:cNvPr id="34819" name="Content Placeholder 2"/>
          <p:cNvSpPr>
            <a:spLocks noGrp="1"/>
          </p:cNvSpPr>
          <p:nvPr>
            <p:ph idx="1"/>
          </p:nvPr>
        </p:nvSpPr>
        <p:spPr/>
        <p:txBody>
          <a:bodyPr/>
          <a:lstStyle/>
          <a:p>
            <a:r>
              <a:rPr lang="en-US" smtClean="0"/>
              <a:t>After personal demand  and supply are forecast the vacancies should be filled at right time with right employees.</a:t>
            </a:r>
          </a:p>
        </p:txBody>
      </p:sp>
      <p:sp>
        <p:nvSpPr>
          <p:cNvPr id="4" name="5-Point Star 3"/>
          <p:cNvSpPr/>
          <p:nvPr/>
        </p:nvSpPr>
        <p:spPr>
          <a:xfrm>
            <a:off x="76200" y="533400"/>
            <a:ext cx="457200" cy="5334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pPr>
              <a:defRPr/>
            </a:pPr>
            <a:r>
              <a:rPr lang="en-US" smtClean="0"/>
              <a:t>HR Plan implementation </a:t>
            </a:r>
          </a:p>
        </p:txBody>
      </p:sp>
      <p:sp>
        <p:nvSpPr>
          <p:cNvPr id="35843" name="Content Placeholder 2"/>
          <p:cNvSpPr>
            <a:spLocks noGrp="1"/>
          </p:cNvSpPr>
          <p:nvPr>
            <p:ph idx="1"/>
          </p:nvPr>
        </p:nvSpPr>
        <p:spPr/>
        <p:txBody>
          <a:bodyPr/>
          <a:lstStyle/>
          <a:p>
            <a:r>
              <a:rPr lang="en-US" dirty="0" smtClean="0"/>
              <a:t>Converting HR plan into action.</a:t>
            </a:r>
          </a:p>
          <a:p>
            <a:r>
              <a:rPr lang="en-US" dirty="0" smtClean="0"/>
              <a:t>Action </a:t>
            </a:r>
            <a:r>
              <a:rPr lang="en-US" dirty="0" err="1" smtClean="0"/>
              <a:t>programmes</a:t>
            </a:r>
            <a:r>
              <a:rPr lang="en-US" dirty="0" smtClean="0"/>
              <a:t> are..</a:t>
            </a:r>
          </a:p>
          <a:p>
            <a:pPr lvl="2"/>
            <a:r>
              <a:rPr lang="en-US" dirty="0" smtClean="0"/>
              <a:t>Recruitment</a:t>
            </a:r>
          </a:p>
          <a:p>
            <a:pPr lvl="2"/>
            <a:r>
              <a:rPr lang="en-US" dirty="0" smtClean="0"/>
              <a:t>Selection &amp; placement</a:t>
            </a:r>
          </a:p>
          <a:p>
            <a:pPr lvl="2"/>
            <a:r>
              <a:rPr lang="en-US" dirty="0" smtClean="0"/>
              <a:t>Training and development</a:t>
            </a:r>
          </a:p>
          <a:p>
            <a:pPr lvl="2"/>
            <a:r>
              <a:rPr lang="en-US" dirty="0" smtClean="0"/>
              <a:t>Retraining &amp; redeployment</a:t>
            </a:r>
          </a:p>
          <a:p>
            <a:pPr lvl="2"/>
            <a:r>
              <a:rPr lang="en-US" dirty="0" smtClean="0"/>
              <a:t>The retention plan</a:t>
            </a:r>
          </a:p>
          <a:p>
            <a:pPr lvl="2"/>
            <a:r>
              <a:rPr lang="en-US" dirty="0" smtClean="0"/>
              <a:t>The redundancy plan</a:t>
            </a:r>
          </a:p>
          <a:p>
            <a:pPr lvl="2"/>
            <a:r>
              <a:rPr lang="en-US" dirty="0" smtClean="0"/>
              <a:t>The succession plan</a:t>
            </a:r>
          </a:p>
          <a:p>
            <a:pPr lvl="2"/>
            <a:endParaRPr lang="en-US" dirty="0" smtClean="0"/>
          </a:p>
        </p:txBody>
      </p:sp>
      <p:sp>
        <p:nvSpPr>
          <p:cNvPr id="4" name="5-Point Star 3"/>
          <p:cNvSpPr/>
          <p:nvPr/>
        </p:nvSpPr>
        <p:spPr>
          <a:xfrm>
            <a:off x="76200" y="533400"/>
            <a:ext cx="457200" cy="5334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2" fontAlgn="auto">
              <a:spcBef>
                <a:spcPts val="0"/>
              </a:spcBef>
              <a:spcAft>
                <a:spcPts val="0"/>
              </a:spcAft>
              <a:defRPr/>
            </a:pPr>
            <a:r>
              <a:rPr lang="en-US" sz="1800" dirty="0" smtClean="0">
                <a:solidFill>
                  <a:schemeClr val="accent2">
                    <a:lumMod val="75000"/>
                  </a:schemeClr>
                </a:solidFill>
              </a:rPr>
              <a:t>	Recruitment</a:t>
            </a:r>
            <a:r>
              <a:rPr lang="en-US" sz="1800" dirty="0">
                <a:solidFill>
                  <a:schemeClr val="accent2">
                    <a:lumMod val="75000"/>
                  </a:schemeClr>
                </a:solidFill>
              </a:rPr>
              <a:t/>
            </a:r>
            <a:br>
              <a:rPr lang="en-US" sz="1800" dirty="0">
                <a:solidFill>
                  <a:schemeClr val="accent2">
                    <a:lumMod val="75000"/>
                  </a:schemeClr>
                </a:solidFill>
              </a:rPr>
            </a:br>
            <a:r>
              <a:rPr lang="en-US" sz="1800" dirty="0" smtClean="0">
                <a:solidFill>
                  <a:schemeClr val="accent2">
                    <a:lumMod val="75000"/>
                  </a:schemeClr>
                </a:solidFill>
              </a:rPr>
              <a:t>	Selection </a:t>
            </a:r>
            <a:r>
              <a:rPr lang="en-US" sz="1800" dirty="0">
                <a:solidFill>
                  <a:schemeClr val="accent2">
                    <a:lumMod val="75000"/>
                  </a:schemeClr>
                </a:solidFill>
              </a:rPr>
              <a:t>&amp; placement</a:t>
            </a:r>
            <a:r>
              <a:rPr lang="en-US" sz="1800" dirty="0">
                <a:solidFill>
                  <a:sysClr val="windowText" lastClr="000000"/>
                </a:solidFill>
              </a:rPr>
              <a:t/>
            </a:r>
            <a:br>
              <a:rPr lang="en-US" sz="1800" dirty="0">
                <a:solidFill>
                  <a:sysClr val="windowText" lastClr="000000"/>
                </a:solidFill>
              </a:rPr>
            </a:br>
            <a:endParaRPr lang="en-US" sz="1800" dirty="0">
              <a:solidFill>
                <a:sysClr val="windowText" lastClr="000000"/>
              </a:solidFill>
            </a:endParaRPr>
          </a:p>
        </p:txBody>
      </p:sp>
      <p:sp>
        <p:nvSpPr>
          <p:cNvPr id="36867" name="Content Placeholder 2"/>
          <p:cNvSpPr>
            <a:spLocks noGrp="1"/>
          </p:cNvSpPr>
          <p:nvPr>
            <p:ph idx="1"/>
          </p:nvPr>
        </p:nvSpPr>
        <p:spPr/>
        <p:txBody>
          <a:bodyPr>
            <a:normAutofit fontScale="92500" lnSpcReduction="20000"/>
          </a:bodyPr>
          <a:lstStyle/>
          <a:p>
            <a:pPr>
              <a:spcBef>
                <a:spcPts val="575"/>
              </a:spcBef>
              <a:buFont typeface="Wingdings 2" pitchFamily="18" charset="2"/>
              <a:buChar char=""/>
            </a:pPr>
            <a:r>
              <a:rPr lang="en-US" smtClean="0"/>
              <a:t>If Shortage of employees</a:t>
            </a:r>
          </a:p>
          <a:p>
            <a:pPr>
              <a:spcBef>
                <a:spcPts val="575"/>
              </a:spcBef>
              <a:buFont typeface="Wingdings 2" pitchFamily="18" charset="2"/>
              <a:buNone/>
            </a:pPr>
            <a:r>
              <a:rPr lang="en-US" smtClean="0"/>
              <a:t>			- Do-</a:t>
            </a:r>
          </a:p>
          <a:p>
            <a:pPr>
              <a:spcBef>
                <a:spcPts val="575"/>
              </a:spcBef>
              <a:buFont typeface="Wingdings 2" pitchFamily="18" charset="2"/>
              <a:buNone/>
            </a:pPr>
            <a:r>
              <a:rPr lang="en-US" smtClean="0"/>
              <a:t>Hire new full-time employees</a:t>
            </a:r>
          </a:p>
          <a:p>
            <a:pPr>
              <a:spcBef>
                <a:spcPts val="575"/>
              </a:spcBef>
              <a:buFont typeface="Wingdings 2" pitchFamily="18" charset="2"/>
              <a:buNone/>
            </a:pPr>
            <a:r>
              <a:rPr lang="en-US" smtClean="0"/>
              <a:t>Offer incentives for postponing retirement </a:t>
            </a:r>
          </a:p>
          <a:p>
            <a:pPr>
              <a:spcBef>
                <a:spcPts val="575"/>
              </a:spcBef>
              <a:buFont typeface="Wingdings 2" pitchFamily="18" charset="2"/>
              <a:buNone/>
            </a:pPr>
            <a:r>
              <a:rPr lang="en-US" smtClean="0"/>
              <a:t>Re-hire retired employees on part-time basis</a:t>
            </a:r>
          </a:p>
          <a:p>
            <a:pPr>
              <a:spcBef>
                <a:spcPts val="575"/>
              </a:spcBef>
              <a:buFont typeface="Wingdings 2" pitchFamily="18" charset="2"/>
              <a:buNone/>
            </a:pPr>
            <a:r>
              <a:rPr lang="en-US" smtClean="0"/>
              <a:t>Attempt to reduce turnover</a:t>
            </a:r>
          </a:p>
          <a:p>
            <a:pPr>
              <a:spcBef>
                <a:spcPts val="575"/>
              </a:spcBef>
              <a:buFont typeface="Wingdings 2" pitchFamily="18" charset="2"/>
              <a:buNone/>
            </a:pPr>
            <a:r>
              <a:rPr lang="en-US" smtClean="0"/>
              <a:t>Bring in over-time for present employees</a:t>
            </a:r>
          </a:p>
          <a:p>
            <a:pPr>
              <a:spcBef>
                <a:spcPts val="575"/>
              </a:spcBef>
              <a:buFont typeface="Wingdings 2" pitchFamily="18" charset="2"/>
              <a:buNone/>
            </a:pPr>
            <a:r>
              <a:rPr lang="en-US" smtClean="0"/>
              <a:t>Subcontract work to another company</a:t>
            </a:r>
          </a:p>
          <a:p>
            <a:pPr>
              <a:spcBef>
                <a:spcPts val="575"/>
              </a:spcBef>
              <a:buFont typeface="Wingdings 2" pitchFamily="18" charset="2"/>
              <a:buNone/>
            </a:pPr>
            <a:r>
              <a:rPr lang="en-US" smtClean="0"/>
              <a:t>Hire temporary employees</a:t>
            </a:r>
          </a:p>
          <a:p>
            <a:pPr>
              <a:spcBef>
                <a:spcPts val="575"/>
              </a:spcBef>
              <a:buFont typeface="Wingdings 2" pitchFamily="18" charset="2"/>
              <a:buNone/>
            </a:pPr>
            <a:r>
              <a:rPr lang="en-US" smtClean="0"/>
              <a:t>Re-engineer to reduce needs</a:t>
            </a:r>
          </a:p>
          <a:p>
            <a:pPr>
              <a:spcBef>
                <a:spcPts val="575"/>
              </a:spcBef>
              <a:buFont typeface="Wingdings 2" pitchFamily="18" charset="2"/>
              <a:buChar char=""/>
            </a:pPr>
            <a:endParaRPr lang="en-US" smtClean="0"/>
          </a:p>
        </p:txBody>
      </p:sp>
      <p:sp>
        <p:nvSpPr>
          <p:cNvPr id="4" name="5-Point Star 3"/>
          <p:cNvSpPr/>
          <p:nvPr/>
        </p:nvSpPr>
        <p:spPr>
          <a:xfrm>
            <a:off x="76200" y="533400"/>
            <a:ext cx="457200" cy="5334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pPr eaLnBrk="1" fontAlgn="auto" hangingPunct="1">
              <a:spcAft>
                <a:spcPts val="0"/>
              </a:spcAft>
              <a:defRPr/>
            </a:pPr>
            <a:r>
              <a:rPr lang="en-US" smtClean="0"/>
              <a:t>MEANING AND DEFINITION</a:t>
            </a:r>
            <a:endParaRPr lang="en-IN" smtClean="0"/>
          </a:p>
        </p:txBody>
      </p:sp>
      <p:sp>
        <p:nvSpPr>
          <p:cNvPr id="7171" name="Content Placeholder 2"/>
          <p:cNvSpPr>
            <a:spLocks noGrp="1"/>
          </p:cNvSpPr>
          <p:nvPr>
            <p:ph idx="1"/>
          </p:nvPr>
        </p:nvSpPr>
        <p:spPr/>
        <p:txBody>
          <a:bodyPr/>
          <a:lstStyle/>
          <a:p>
            <a:pPr eaLnBrk="1" hangingPunct="1"/>
            <a:r>
              <a:rPr lang="en-US" smtClean="0"/>
              <a:t>In simple words, HRP is understood as the process of forecasting an organization's future demand for, and supply of, the right type of people in the right number.</a:t>
            </a:r>
          </a:p>
          <a:p>
            <a:pPr eaLnBrk="1" hangingPunct="1"/>
            <a:r>
              <a:rPr lang="en-US" smtClean="0"/>
              <a:t>After this only the HRM department can initiate the recruitment and selection process</a:t>
            </a:r>
          </a:p>
          <a:p>
            <a:pPr eaLnBrk="1" hangingPunct="1"/>
            <a:r>
              <a:rPr lang="en-US" smtClean="0"/>
              <a:t>Its called by manpower planning, personal planning or employment planning</a:t>
            </a:r>
            <a:endParaRPr lang="en-IN"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pPr>
              <a:defRPr/>
            </a:pPr>
            <a:endParaRPr lang="en-US" smtClean="0"/>
          </a:p>
        </p:txBody>
      </p:sp>
      <p:sp>
        <p:nvSpPr>
          <p:cNvPr id="37891" name="Content Placeholder 2"/>
          <p:cNvSpPr>
            <a:spLocks noGrp="1"/>
          </p:cNvSpPr>
          <p:nvPr>
            <p:ph idx="1"/>
          </p:nvPr>
        </p:nvSpPr>
        <p:spPr/>
        <p:txBody>
          <a:bodyPr>
            <a:normAutofit fontScale="92500" lnSpcReduction="10000"/>
          </a:bodyPr>
          <a:lstStyle/>
          <a:p>
            <a:r>
              <a:rPr lang="en-US" smtClean="0"/>
              <a:t>If surplus of employees is expected</a:t>
            </a:r>
          </a:p>
          <a:p>
            <a:pPr>
              <a:buFont typeface="Wingdings 2" pitchFamily="18" charset="2"/>
              <a:buNone/>
            </a:pPr>
            <a:r>
              <a:rPr lang="en-US" smtClean="0"/>
              <a:t>			-Do-</a:t>
            </a:r>
          </a:p>
          <a:p>
            <a:pPr>
              <a:buFont typeface="Wingdings 2" pitchFamily="18" charset="2"/>
              <a:buNone/>
            </a:pPr>
            <a:r>
              <a:rPr lang="en-US" smtClean="0"/>
              <a:t>Do not replace employees who leave</a:t>
            </a:r>
          </a:p>
          <a:p>
            <a:pPr>
              <a:buFont typeface="Wingdings 2" pitchFamily="18" charset="2"/>
              <a:buNone/>
            </a:pPr>
            <a:r>
              <a:rPr lang="en-US" smtClean="0"/>
              <a:t>Offer incentives for early retirement</a:t>
            </a:r>
          </a:p>
          <a:p>
            <a:pPr>
              <a:buFont typeface="Wingdings 2" pitchFamily="18" charset="2"/>
              <a:buNone/>
            </a:pPr>
            <a:r>
              <a:rPr lang="en-US" smtClean="0"/>
              <a:t>Transfer or reassign excess employees</a:t>
            </a:r>
          </a:p>
          <a:p>
            <a:pPr>
              <a:buFont typeface="Wingdings 2" pitchFamily="18" charset="2"/>
              <a:buNone/>
            </a:pPr>
            <a:r>
              <a:rPr lang="en-US" smtClean="0"/>
              <a:t>Use slack time for employees training or equipment maintenance</a:t>
            </a:r>
          </a:p>
          <a:p>
            <a:pPr>
              <a:buFont typeface="Wingdings 2" pitchFamily="18" charset="2"/>
              <a:buNone/>
            </a:pPr>
            <a:r>
              <a:rPr lang="en-US" smtClean="0"/>
              <a:t>Reduce work hours</a:t>
            </a:r>
          </a:p>
          <a:p>
            <a:pPr>
              <a:buFont typeface="Wingdings 2" pitchFamily="18" charset="2"/>
              <a:buNone/>
            </a:pPr>
            <a:r>
              <a:rPr lang="en-US" smtClean="0"/>
              <a:t>Pay off employee</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457200" y="274638"/>
            <a:ext cx="8229600" cy="868362"/>
          </a:xfrm>
        </p:spPr>
        <p:txBody>
          <a:bodyPr/>
          <a:lstStyle/>
          <a:p>
            <a:pPr eaLnBrk="1" fontAlgn="auto" hangingPunct="1">
              <a:spcAft>
                <a:spcPts val="0"/>
              </a:spcAft>
              <a:defRPr/>
            </a:pPr>
            <a:r>
              <a:rPr lang="en-US" smtClean="0"/>
              <a:t>DEFINITION OF HRP</a:t>
            </a:r>
            <a:endParaRPr lang="en-IN" smtClean="0"/>
          </a:p>
        </p:txBody>
      </p:sp>
      <p:sp>
        <p:nvSpPr>
          <p:cNvPr id="8195" name="Content Placeholder 2"/>
          <p:cNvSpPr>
            <a:spLocks noGrp="1"/>
          </p:cNvSpPr>
          <p:nvPr>
            <p:ph idx="1"/>
          </p:nvPr>
        </p:nvSpPr>
        <p:spPr>
          <a:xfrm>
            <a:off x="457200" y="1447800"/>
            <a:ext cx="8229600" cy="5334000"/>
          </a:xfrm>
        </p:spPr>
        <p:txBody>
          <a:bodyPr>
            <a:normAutofit fontScale="92500" lnSpcReduction="10000"/>
          </a:bodyPr>
          <a:lstStyle/>
          <a:p>
            <a:pPr eaLnBrk="1" hangingPunct="1">
              <a:buFont typeface="Arial" charset="0"/>
              <a:buChar char="•"/>
            </a:pPr>
            <a:r>
              <a:rPr lang="en-US" smtClean="0"/>
              <a:t>It includes the estimation of how many qualified people are necessary to carry out the assigned activities, how many people will be available, and what, if anything, must be done to ensure that personal supply equals personnel demand at the appropriate point in the future.</a:t>
            </a:r>
          </a:p>
          <a:p>
            <a:pPr eaLnBrk="1" hangingPunct="1">
              <a:buFont typeface="Arial" charset="0"/>
              <a:buChar char="•"/>
            </a:pPr>
            <a:r>
              <a:rPr lang="en-US" smtClean="0"/>
              <a:t>Basically it’s the process by which an organization ensures that it has the right number &amp; kind of people, at the right place, at the right time, capable of effectively &amp; efficiently completeing those tasks that will help the organisation achieve its overall objectives.</a:t>
            </a:r>
            <a:endParaRPr lang="en-IN"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57200" y="320040"/>
            <a:ext cx="7239000" cy="899160"/>
          </a:xfrm>
        </p:spPr>
        <p:txBody>
          <a:bodyPr/>
          <a:lstStyle/>
          <a:p>
            <a:pPr eaLnBrk="1" fontAlgn="auto" hangingPunct="1">
              <a:spcAft>
                <a:spcPts val="0"/>
              </a:spcAft>
              <a:defRPr/>
            </a:pPr>
            <a:r>
              <a:rPr lang="en-US" dirty="0" smtClean="0"/>
              <a:t>IMPORTANCE OF HRP</a:t>
            </a:r>
            <a:endParaRPr lang="en-IN" dirty="0" smtClean="0"/>
          </a:p>
        </p:txBody>
      </p:sp>
      <p:sp>
        <p:nvSpPr>
          <p:cNvPr id="3" name="Content Placeholder 2"/>
          <p:cNvSpPr>
            <a:spLocks noGrp="1"/>
          </p:cNvSpPr>
          <p:nvPr>
            <p:ph idx="1"/>
          </p:nvPr>
        </p:nvSpPr>
        <p:spPr>
          <a:xfrm>
            <a:off x="457200" y="1524000"/>
            <a:ext cx="8229600" cy="5181600"/>
          </a:xfrm>
        </p:spPr>
        <p:txBody>
          <a:bodyPr rtlCol="0">
            <a:normAutofit fontScale="92500" lnSpcReduction="10000"/>
          </a:bodyPr>
          <a:lstStyle/>
          <a:p>
            <a:pPr marL="514350" indent="-514350" eaLnBrk="1" fontAlgn="auto" hangingPunct="1">
              <a:spcAft>
                <a:spcPts val="0"/>
              </a:spcAft>
              <a:buFont typeface="+mj-lt"/>
              <a:buAutoNum type="arabicPeriod"/>
              <a:defRPr/>
            </a:pPr>
            <a:r>
              <a:rPr lang="en-US" dirty="0" smtClean="0"/>
              <a:t>FUTURE PERSONNEL NEEDS</a:t>
            </a:r>
          </a:p>
          <a:p>
            <a:pPr marL="914400" lvl="1" indent="-514350" eaLnBrk="1" fontAlgn="auto" hangingPunct="1">
              <a:spcAft>
                <a:spcPts val="0"/>
              </a:spcAft>
              <a:buClr>
                <a:schemeClr val="accent4"/>
              </a:buClr>
              <a:buFont typeface="Arial" pitchFamily="34" charset="0"/>
              <a:buChar char="•"/>
              <a:defRPr/>
            </a:pPr>
            <a:r>
              <a:rPr lang="en-US" dirty="0" smtClean="0">
                <a:solidFill>
                  <a:schemeClr val="tx1">
                    <a:tint val="85000"/>
                  </a:schemeClr>
                </a:solidFill>
              </a:rPr>
              <a:t>Surplus or deficiency in staff strength</a:t>
            </a:r>
          </a:p>
          <a:p>
            <a:pPr marL="914400" lvl="1" indent="-514350" eaLnBrk="1" fontAlgn="auto" hangingPunct="1">
              <a:spcAft>
                <a:spcPts val="0"/>
              </a:spcAft>
              <a:buClr>
                <a:schemeClr val="accent4"/>
              </a:buClr>
              <a:buFont typeface="Arial" pitchFamily="34" charset="0"/>
              <a:buChar char="•"/>
              <a:defRPr/>
            </a:pPr>
            <a:r>
              <a:rPr lang="en-US" dirty="0" smtClean="0">
                <a:solidFill>
                  <a:schemeClr val="tx1">
                    <a:tint val="85000"/>
                  </a:schemeClr>
                </a:solidFill>
              </a:rPr>
              <a:t>Results in the anomaly of surplus labour with the lack of top executives</a:t>
            </a:r>
          </a:p>
          <a:p>
            <a:pPr marL="514350" indent="-514350" eaLnBrk="1" fontAlgn="auto" hangingPunct="1">
              <a:spcAft>
                <a:spcPts val="0"/>
              </a:spcAft>
              <a:buFont typeface="+mj-lt"/>
              <a:buAutoNum type="arabicPeriod"/>
              <a:defRPr/>
            </a:pPr>
            <a:r>
              <a:rPr lang="en-US" dirty="0" smtClean="0"/>
              <a:t>COPING WITH CHANGE</a:t>
            </a:r>
          </a:p>
          <a:p>
            <a:pPr marL="914400" lvl="1" indent="-514350" eaLnBrk="1" fontAlgn="auto" hangingPunct="1">
              <a:spcAft>
                <a:spcPts val="0"/>
              </a:spcAft>
              <a:buClr>
                <a:schemeClr val="accent4"/>
              </a:buClr>
              <a:buFont typeface="Arial" pitchFamily="34" charset="0"/>
              <a:buChar char="•"/>
              <a:defRPr/>
            </a:pPr>
            <a:r>
              <a:rPr lang="en-US" dirty="0" smtClean="0">
                <a:solidFill>
                  <a:schemeClr val="tx1">
                    <a:tint val="85000"/>
                  </a:schemeClr>
                </a:solidFill>
              </a:rPr>
              <a:t>Enables an enterprise to cope with changes in competitive forces, markets, technology, products &amp; government regulations</a:t>
            </a:r>
          </a:p>
          <a:p>
            <a:pPr marL="514350" indent="-514350" eaLnBrk="1" fontAlgn="auto" hangingPunct="1">
              <a:spcAft>
                <a:spcPts val="0"/>
              </a:spcAft>
              <a:buFont typeface="+mj-lt"/>
              <a:buAutoNum type="arabicPeriod"/>
              <a:defRPr/>
            </a:pPr>
            <a:r>
              <a:rPr lang="en-US" dirty="0" smtClean="0"/>
              <a:t>CREATING HIGHLY TALENTED PERSONNEL</a:t>
            </a:r>
          </a:p>
          <a:p>
            <a:pPr marL="914400" lvl="1" indent="-514350" eaLnBrk="1" fontAlgn="auto" hangingPunct="1">
              <a:spcAft>
                <a:spcPts val="0"/>
              </a:spcAft>
              <a:buClr>
                <a:schemeClr val="accent4"/>
              </a:buClr>
              <a:buFont typeface="Arial" pitchFamily="34" charset="0"/>
              <a:buChar char="•"/>
              <a:defRPr/>
            </a:pPr>
            <a:r>
              <a:rPr lang="en-US" dirty="0" smtClean="0">
                <a:solidFill>
                  <a:schemeClr val="tx1">
                    <a:tint val="85000"/>
                  </a:schemeClr>
                </a:solidFill>
              </a:rPr>
              <a:t>HR manager must use his/her ingenuity to attract &amp; retain qualified &amp; skilled personnel</a:t>
            </a:r>
          </a:p>
          <a:p>
            <a:pPr marL="914400" lvl="1" indent="-514350" eaLnBrk="1" fontAlgn="auto" hangingPunct="1">
              <a:spcAft>
                <a:spcPts val="0"/>
              </a:spcAft>
              <a:buClr>
                <a:schemeClr val="accent4"/>
              </a:buClr>
              <a:buFont typeface="Arial" pitchFamily="34" charset="0"/>
              <a:buChar char="•"/>
              <a:defRPr/>
            </a:pPr>
            <a:r>
              <a:rPr lang="en-US" dirty="0" smtClean="0">
                <a:solidFill>
                  <a:schemeClr val="tx1">
                    <a:tint val="85000"/>
                  </a:schemeClr>
                </a:solidFill>
              </a:rPr>
              <a:t>Succession planning</a:t>
            </a:r>
          </a:p>
          <a:p>
            <a:pPr marL="914400" lvl="1" indent="-514350" eaLnBrk="1" fontAlgn="auto" hangingPunct="1">
              <a:spcAft>
                <a:spcPts val="0"/>
              </a:spcAft>
              <a:buClr>
                <a:schemeClr val="accent4"/>
              </a:buClr>
              <a:buFont typeface="+mj-lt"/>
              <a:buAutoNum type="alphaLcPeriod"/>
              <a:defRPr/>
            </a:pPr>
            <a:endParaRPr lang="en-US" dirty="0" smtClean="0">
              <a:solidFill>
                <a:schemeClr val="tx1">
                  <a:tint val="85000"/>
                </a:schemeClr>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eaLnBrk="1" fontAlgn="auto" hangingPunct="1">
              <a:spcAft>
                <a:spcPts val="0"/>
              </a:spcAft>
              <a:defRPr/>
            </a:pPr>
            <a:r>
              <a:rPr lang="en-US" smtClean="0"/>
              <a:t>IMPORTANCE OF HRP</a:t>
            </a:r>
            <a:endParaRPr lang="en-IN" smtClean="0"/>
          </a:p>
        </p:txBody>
      </p:sp>
      <p:sp>
        <p:nvSpPr>
          <p:cNvPr id="3" name="Content Placeholder 2"/>
          <p:cNvSpPr>
            <a:spLocks noGrp="1"/>
          </p:cNvSpPr>
          <p:nvPr>
            <p:ph idx="1"/>
          </p:nvPr>
        </p:nvSpPr>
        <p:spPr/>
        <p:txBody>
          <a:bodyPr rtlCol="0">
            <a:normAutofit fontScale="85000" lnSpcReduction="10000"/>
          </a:bodyPr>
          <a:lstStyle/>
          <a:p>
            <a:pPr marL="514350" indent="-514350" eaLnBrk="1" fontAlgn="auto" hangingPunct="1">
              <a:spcAft>
                <a:spcPts val="0"/>
              </a:spcAft>
              <a:buFont typeface="Arial" pitchFamily="34" charset="0"/>
              <a:buNone/>
              <a:defRPr/>
            </a:pPr>
            <a:r>
              <a:rPr lang="en-US" dirty="0" smtClean="0"/>
              <a:t>4.   INTERNATIONAL STRATEGIES</a:t>
            </a:r>
          </a:p>
          <a:p>
            <a:pPr marL="914400" lvl="1" indent="-514350" eaLnBrk="1" fontAlgn="auto" hangingPunct="1">
              <a:spcAft>
                <a:spcPts val="0"/>
              </a:spcAft>
              <a:buClr>
                <a:schemeClr val="accent4"/>
              </a:buClr>
              <a:buFont typeface="Arial" pitchFamily="34" charset="0"/>
              <a:buChar char="•"/>
              <a:defRPr/>
            </a:pPr>
            <a:r>
              <a:rPr lang="en-US" dirty="0" smtClean="0">
                <a:solidFill>
                  <a:schemeClr val="tx1">
                    <a:tint val="85000"/>
                  </a:schemeClr>
                </a:solidFill>
              </a:rPr>
              <a:t>Fill key jobs with foreign nationals and assignment of employees from within or across national borders</a:t>
            </a:r>
          </a:p>
          <a:p>
            <a:pPr marL="514350" indent="-514350" eaLnBrk="1" fontAlgn="auto" hangingPunct="1">
              <a:spcAft>
                <a:spcPts val="0"/>
              </a:spcAft>
              <a:buFont typeface="Arial" pitchFamily="34" charset="0"/>
              <a:buNone/>
              <a:defRPr/>
            </a:pPr>
            <a:r>
              <a:rPr lang="en-US" dirty="0" smtClean="0"/>
              <a:t>5.   FOUNDATION FOR PERSONNEL FUNCTIONS</a:t>
            </a:r>
          </a:p>
          <a:p>
            <a:pPr marL="914400" lvl="1" indent="-514350" eaLnBrk="1" fontAlgn="auto" hangingPunct="1">
              <a:spcAft>
                <a:spcPts val="0"/>
              </a:spcAft>
              <a:buClr>
                <a:schemeClr val="accent4"/>
              </a:buClr>
              <a:buFont typeface="Arial" pitchFamily="34" charset="0"/>
              <a:buChar char="•"/>
              <a:defRPr/>
            </a:pPr>
            <a:r>
              <a:rPr lang="en-US" dirty="0" smtClean="0">
                <a:solidFill>
                  <a:schemeClr val="tx1">
                    <a:tint val="85000"/>
                  </a:schemeClr>
                </a:solidFill>
              </a:rPr>
              <a:t>Provides information for designing &amp; implementing recruiting, selection, personnel movement(transfers,     promotions, layoffs) &amp; training &amp; development</a:t>
            </a:r>
          </a:p>
          <a:p>
            <a:pPr marL="514350" indent="-514350" eaLnBrk="1" fontAlgn="auto" hangingPunct="1">
              <a:spcAft>
                <a:spcPts val="0"/>
              </a:spcAft>
              <a:buFont typeface="Arial" pitchFamily="34" charset="0"/>
              <a:buNone/>
              <a:defRPr/>
            </a:pPr>
            <a:r>
              <a:rPr lang="en-US" dirty="0" smtClean="0"/>
              <a:t>6.   INCREASING INVESTMENTS IN HUMAN RESOURCES</a:t>
            </a:r>
          </a:p>
          <a:p>
            <a:pPr marL="914400" lvl="1" indent="-514350" eaLnBrk="1" fontAlgn="auto" hangingPunct="1">
              <a:spcAft>
                <a:spcPts val="0"/>
              </a:spcAft>
              <a:buClr>
                <a:schemeClr val="accent4"/>
              </a:buClr>
              <a:buFont typeface="Arial" pitchFamily="34" charset="0"/>
              <a:buChar char="•"/>
              <a:defRPr/>
            </a:pPr>
            <a:r>
              <a:rPr lang="en-US" dirty="0" smtClean="0">
                <a:solidFill>
                  <a:schemeClr val="tx1">
                    <a:tint val="85000"/>
                  </a:schemeClr>
                </a:solidFill>
              </a:rPr>
              <a:t>Human assets increase in value</a:t>
            </a:r>
          </a:p>
          <a:p>
            <a:pPr marL="514350" indent="-514350" eaLnBrk="1" fontAlgn="auto" hangingPunct="1">
              <a:spcAft>
                <a:spcPts val="0"/>
              </a:spcAft>
              <a:buFont typeface="Arial" pitchFamily="34" charset="0"/>
              <a:buNone/>
              <a:defRPr/>
            </a:pPr>
            <a:r>
              <a:rPr lang="en-US" dirty="0" smtClean="0"/>
              <a:t>7.   RESISTANCE TO CHANGE AND MOVE</a:t>
            </a:r>
          </a:p>
          <a:p>
            <a:pPr marL="914400" lvl="1" indent="-514350" eaLnBrk="1" fontAlgn="auto" hangingPunct="1">
              <a:spcAft>
                <a:spcPts val="0"/>
              </a:spcAft>
              <a:buClr>
                <a:schemeClr val="accent4"/>
              </a:buClr>
              <a:buFont typeface="Arial" pitchFamily="34" charset="0"/>
              <a:buChar char="•"/>
              <a:defRPr/>
            </a:pPr>
            <a:r>
              <a:rPr lang="en-US" dirty="0" smtClean="0">
                <a:solidFill>
                  <a:schemeClr val="tx1">
                    <a:tint val="85000"/>
                  </a:schemeClr>
                </a:solidFill>
              </a:rPr>
              <a:t>Proper planning is required to do this</a:t>
            </a:r>
            <a:endParaRPr lang="en-IN" dirty="0" smtClean="0">
              <a:solidFill>
                <a:schemeClr val="tx1">
                  <a:tint val="85000"/>
                </a:schemeClr>
              </a:solidFill>
            </a:endParaRPr>
          </a:p>
          <a:p>
            <a:pPr marL="274320" indent="-274320" eaLnBrk="1" fontAlgn="auto" hangingPunct="1">
              <a:spcAft>
                <a:spcPts val="0"/>
              </a:spcAft>
              <a:buFont typeface="Arial" pitchFamily="34" charset="0"/>
              <a:buChar char="•"/>
              <a:defRPr/>
            </a:pPr>
            <a:endParaRPr lang="en-IN"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s://i.ytimg.com/vi/eAtkB9i9Ij0/maxresdefault.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57" y="838200"/>
            <a:ext cx="9360102" cy="526505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4773330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Content Placeholder 2"/>
          <p:cNvSpPr>
            <a:spLocks noGrp="1"/>
          </p:cNvSpPr>
          <p:nvPr>
            <p:ph idx="1"/>
          </p:nvPr>
        </p:nvSpPr>
        <p:spPr>
          <a:xfrm>
            <a:off x="228600" y="0"/>
            <a:ext cx="7696200" cy="6858000"/>
          </a:xfrm>
        </p:spPr>
        <p:txBody>
          <a:bodyPr>
            <a:normAutofit lnSpcReduction="10000"/>
          </a:bodyPr>
          <a:lstStyle/>
          <a:p>
            <a:pPr algn="ctr" eaLnBrk="1" hangingPunct="1">
              <a:buFont typeface="Wingdings 2" pitchFamily="18" charset="2"/>
              <a:buNone/>
            </a:pPr>
            <a:r>
              <a:rPr lang="en-US" sz="1600" dirty="0" smtClean="0"/>
              <a:t>ENVIRONMENT</a:t>
            </a:r>
          </a:p>
          <a:p>
            <a:pPr algn="ctr" eaLnBrk="1" hangingPunct="1">
              <a:buFont typeface="Wingdings 2" pitchFamily="18" charset="2"/>
              <a:buNone/>
            </a:pPr>
            <a:endParaRPr lang="en-US" sz="1600" dirty="0" smtClean="0"/>
          </a:p>
          <a:p>
            <a:pPr algn="ctr" eaLnBrk="1" hangingPunct="1">
              <a:buFont typeface="Wingdings 2" pitchFamily="18" charset="2"/>
              <a:buNone/>
            </a:pPr>
            <a:r>
              <a:rPr lang="en-US" sz="1600" dirty="0" smtClean="0"/>
              <a:t>ORGANISATIONAL</a:t>
            </a:r>
          </a:p>
          <a:p>
            <a:pPr algn="ctr" eaLnBrk="1" hangingPunct="1">
              <a:buFont typeface="Wingdings 2" pitchFamily="18" charset="2"/>
              <a:buNone/>
            </a:pPr>
            <a:r>
              <a:rPr lang="en-US" sz="1600" dirty="0" smtClean="0"/>
              <a:t>OBJECTIVES AND POLICIES</a:t>
            </a:r>
          </a:p>
          <a:p>
            <a:pPr algn="ctr" eaLnBrk="1" hangingPunct="1">
              <a:buFont typeface="Wingdings 2" pitchFamily="18" charset="2"/>
              <a:buNone/>
            </a:pPr>
            <a:endParaRPr lang="en-US" sz="1600" dirty="0" smtClean="0"/>
          </a:p>
          <a:p>
            <a:pPr eaLnBrk="1" hangingPunct="1">
              <a:buFont typeface="Wingdings 2" pitchFamily="18" charset="2"/>
              <a:buNone/>
            </a:pPr>
            <a:r>
              <a:rPr lang="en-US" sz="1600" dirty="0" smtClean="0"/>
              <a:t>      </a:t>
            </a:r>
          </a:p>
          <a:p>
            <a:pPr eaLnBrk="1" hangingPunct="1">
              <a:buFont typeface="Wingdings 2" pitchFamily="18" charset="2"/>
              <a:buNone/>
            </a:pPr>
            <a:r>
              <a:rPr lang="en-US" sz="1600" dirty="0"/>
              <a:t>	</a:t>
            </a:r>
            <a:r>
              <a:rPr lang="en-US" sz="1600" dirty="0" smtClean="0"/>
              <a:t> HR NEEDS FORECAST                                           		HR SUPPLY FORECAST</a:t>
            </a:r>
          </a:p>
          <a:p>
            <a:pPr eaLnBrk="1" hangingPunct="1">
              <a:buFont typeface="Wingdings 2" pitchFamily="18" charset="2"/>
              <a:buNone/>
            </a:pPr>
            <a:endParaRPr lang="en-US" sz="1600" dirty="0" smtClean="0"/>
          </a:p>
          <a:p>
            <a:pPr algn="ctr" eaLnBrk="1" hangingPunct="1">
              <a:buFont typeface="Wingdings 2" pitchFamily="18" charset="2"/>
              <a:buNone/>
            </a:pPr>
            <a:endParaRPr lang="en-US" sz="1600" dirty="0" smtClean="0"/>
          </a:p>
          <a:p>
            <a:pPr algn="ctr" eaLnBrk="1" hangingPunct="1">
              <a:buFont typeface="Wingdings 2" pitchFamily="18" charset="2"/>
              <a:buNone/>
            </a:pPr>
            <a:r>
              <a:rPr lang="en-US" sz="1600" dirty="0" smtClean="0"/>
              <a:t>HR PROGRAMMING</a:t>
            </a:r>
          </a:p>
          <a:p>
            <a:pPr algn="ctr" eaLnBrk="1" hangingPunct="1">
              <a:buFont typeface="Wingdings 2" pitchFamily="18" charset="2"/>
              <a:buNone/>
            </a:pPr>
            <a:endParaRPr lang="en-US" sz="1600" dirty="0" smtClean="0"/>
          </a:p>
          <a:p>
            <a:pPr algn="ctr" eaLnBrk="1" hangingPunct="1">
              <a:buFont typeface="Wingdings 2" pitchFamily="18" charset="2"/>
              <a:buNone/>
            </a:pPr>
            <a:r>
              <a:rPr lang="en-US" sz="1600" dirty="0" smtClean="0"/>
              <a:t>HRP IMPLEMENTATATION</a:t>
            </a:r>
          </a:p>
          <a:p>
            <a:pPr algn="ctr" eaLnBrk="1" hangingPunct="1">
              <a:buFont typeface="Wingdings 2" pitchFamily="18" charset="2"/>
              <a:buNone/>
            </a:pPr>
            <a:endParaRPr lang="en-US" sz="1600" dirty="0" smtClean="0"/>
          </a:p>
          <a:p>
            <a:pPr algn="ctr" eaLnBrk="1" hangingPunct="1">
              <a:buFont typeface="Wingdings 2" pitchFamily="18" charset="2"/>
              <a:buNone/>
            </a:pPr>
            <a:r>
              <a:rPr lang="en-US" sz="1600" dirty="0" smtClean="0"/>
              <a:t>CONTROL AND </a:t>
            </a:r>
          </a:p>
          <a:p>
            <a:pPr algn="ctr" eaLnBrk="1" hangingPunct="1">
              <a:buFont typeface="Wingdings 2" pitchFamily="18" charset="2"/>
              <a:buNone/>
            </a:pPr>
            <a:r>
              <a:rPr lang="en-US" sz="1600" dirty="0" smtClean="0"/>
              <a:t>EVALUATION OF PROGRAMME</a:t>
            </a:r>
          </a:p>
          <a:p>
            <a:pPr algn="ctr" eaLnBrk="1" hangingPunct="1">
              <a:buFont typeface="Wingdings 2" pitchFamily="18" charset="2"/>
              <a:buNone/>
            </a:pPr>
            <a:endParaRPr lang="en-US" sz="1600" dirty="0" smtClean="0"/>
          </a:p>
          <a:p>
            <a:pPr algn="ctr" eaLnBrk="1" hangingPunct="1">
              <a:buFont typeface="Wingdings 2" pitchFamily="18" charset="2"/>
              <a:buNone/>
            </a:pPr>
            <a:endParaRPr lang="en-US" sz="1600" dirty="0" smtClean="0"/>
          </a:p>
          <a:p>
            <a:pPr eaLnBrk="1" hangingPunct="1">
              <a:buFont typeface="Wingdings 2" pitchFamily="18" charset="2"/>
              <a:buNone/>
            </a:pPr>
            <a:r>
              <a:rPr lang="en-US" sz="1600" dirty="0" smtClean="0"/>
              <a:t>           </a:t>
            </a:r>
          </a:p>
          <a:p>
            <a:pPr eaLnBrk="1" hangingPunct="1">
              <a:buFont typeface="Wingdings 2" pitchFamily="18" charset="2"/>
              <a:buNone/>
            </a:pPr>
            <a:r>
              <a:rPr lang="en-US" sz="1600" dirty="0"/>
              <a:t>	 </a:t>
            </a:r>
            <a:r>
              <a:rPr lang="en-US" sz="1600" dirty="0" smtClean="0"/>
              <a:t>     </a:t>
            </a:r>
          </a:p>
          <a:p>
            <a:pPr eaLnBrk="1" hangingPunct="1">
              <a:buFont typeface="Wingdings 2" pitchFamily="18" charset="2"/>
              <a:buNone/>
            </a:pPr>
            <a:r>
              <a:rPr lang="en-US" sz="1600" dirty="0"/>
              <a:t> </a:t>
            </a:r>
            <a:r>
              <a:rPr lang="en-US" sz="1600" dirty="0" smtClean="0"/>
              <a:t>            </a:t>
            </a:r>
            <a:r>
              <a:rPr lang="en-US" sz="1600" i="1" dirty="0" smtClean="0"/>
              <a:t>SURPLUS</a:t>
            </a:r>
            <a:r>
              <a:rPr lang="en-US" sz="1600" dirty="0" smtClean="0"/>
              <a:t>                                                                      		   </a:t>
            </a:r>
            <a:r>
              <a:rPr lang="en-US" sz="1600" i="1" dirty="0" smtClean="0"/>
              <a:t> SHORTAGE</a:t>
            </a:r>
          </a:p>
          <a:p>
            <a:pPr eaLnBrk="1" hangingPunct="1">
              <a:buFont typeface="Wingdings 2" pitchFamily="18" charset="2"/>
              <a:buNone/>
            </a:pPr>
            <a:r>
              <a:rPr lang="en-US" sz="1600" dirty="0" smtClean="0"/>
              <a:t>     RESTRICTED HIRING                                                         		   RECRUITMENT</a:t>
            </a:r>
          </a:p>
          <a:p>
            <a:pPr eaLnBrk="1" hangingPunct="1">
              <a:buFont typeface="Wingdings 2" pitchFamily="18" charset="2"/>
              <a:buNone/>
            </a:pPr>
            <a:r>
              <a:rPr lang="en-US" sz="1600" dirty="0" smtClean="0"/>
              <a:t>       REDUCED HOURS                                                         		 AND SELECTION</a:t>
            </a:r>
          </a:p>
          <a:p>
            <a:pPr eaLnBrk="1" hangingPunct="1">
              <a:buFont typeface="Wingdings 2" pitchFamily="18" charset="2"/>
              <a:buNone/>
            </a:pPr>
            <a:r>
              <a:rPr lang="en-US" sz="1600" dirty="0" smtClean="0"/>
              <a:t>      VRS, LAY OFF, etc</a:t>
            </a:r>
          </a:p>
          <a:p>
            <a:pPr eaLnBrk="1" hangingPunct="1">
              <a:buFont typeface="Wingdings 2" pitchFamily="18" charset="2"/>
              <a:buNone/>
            </a:pPr>
            <a:endParaRPr lang="en-US" sz="1600" dirty="0" smtClean="0"/>
          </a:p>
          <a:p>
            <a:pPr algn="ctr" eaLnBrk="1" hangingPunct="1">
              <a:buFont typeface="Wingdings 2" pitchFamily="18" charset="2"/>
              <a:buNone/>
            </a:pPr>
            <a:r>
              <a:rPr lang="en-US" sz="2000" b="1" dirty="0" smtClean="0"/>
              <a:t>THE HRP PROCESS</a:t>
            </a:r>
            <a:endParaRPr lang="en-US" sz="2400" b="1" dirty="0" smtClean="0"/>
          </a:p>
          <a:p>
            <a:pPr algn="ctr" eaLnBrk="1" hangingPunct="1">
              <a:buFont typeface="Wingdings 2" pitchFamily="18" charset="2"/>
              <a:buNone/>
            </a:pPr>
            <a:endParaRPr lang="en-US" sz="1600" dirty="0" smtClean="0"/>
          </a:p>
          <a:p>
            <a:pPr algn="ctr" eaLnBrk="1" hangingPunct="1">
              <a:buFont typeface="Wingdings 2" pitchFamily="18" charset="2"/>
              <a:buNone/>
            </a:pPr>
            <a:endParaRPr lang="en-US" sz="1600" dirty="0" smtClean="0"/>
          </a:p>
          <a:p>
            <a:pPr algn="ctr" eaLnBrk="1" hangingPunct="1">
              <a:buFont typeface="Wingdings 2" pitchFamily="18" charset="2"/>
              <a:buNone/>
            </a:pPr>
            <a:endParaRPr lang="en-US" sz="1600" dirty="0" smtClean="0"/>
          </a:p>
          <a:p>
            <a:pPr algn="ctr" eaLnBrk="1" hangingPunct="1">
              <a:buFont typeface="Wingdings 2" pitchFamily="18" charset="2"/>
              <a:buNone/>
            </a:pPr>
            <a:endParaRPr lang="en-IN" dirty="0" smtClean="0"/>
          </a:p>
        </p:txBody>
      </p:sp>
      <p:cxnSp>
        <p:nvCxnSpPr>
          <p:cNvPr id="9" name="Straight Arrow Connector 8"/>
          <p:cNvCxnSpPr/>
          <p:nvPr/>
        </p:nvCxnSpPr>
        <p:spPr>
          <a:xfrm rot="5400000">
            <a:off x="6172201" y="1295400"/>
            <a:ext cx="609600" cy="317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rot="10800000">
            <a:off x="5257800" y="990600"/>
            <a:ext cx="12192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a:off x="1447800" y="990600"/>
            <a:ext cx="12954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rot="5400000">
            <a:off x="1104901" y="1333500"/>
            <a:ext cx="685800" cy="317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rot="5400000" flipH="1" flipV="1">
            <a:off x="5524501" y="2855912"/>
            <a:ext cx="1905000" cy="317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nvCxnSpPr>
        <p:spPr>
          <a:xfrm rot="5400000" flipH="1" flipV="1">
            <a:off x="496094" y="2856706"/>
            <a:ext cx="19050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a:off x="1447800" y="3808413"/>
            <a:ext cx="1295400" cy="1587"/>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a:off x="5181600" y="3810000"/>
            <a:ext cx="1295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p:nvPr/>
        </p:nvCxnSpPr>
        <p:spPr>
          <a:xfrm rot="5400000">
            <a:off x="4151313" y="2019300"/>
            <a:ext cx="534988" cy="158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p:nvPr/>
        </p:nvCxnSpPr>
        <p:spPr>
          <a:xfrm rot="5400000">
            <a:off x="3314701" y="2019300"/>
            <a:ext cx="533400" cy="317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a:off x="2743200" y="1752600"/>
            <a:ext cx="8382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4419600" y="1752600"/>
            <a:ext cx="990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Straight Arrow Connector 38"/>
          <p:cNvCxnSpPr/>
          <p:nvPr/>
        </p:nvCxnSpPr>
        <p:spPr>
          <a:xfrm rot="5400000">
            <a:off x="3849688" y="2857500"/>
            <a:ext cx="379412"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0" name="Straight Arrow Connector 39"/>
          <p:cNvCxnSpPr/>
          <p:nvPr/>
        </p:nvCxnSpPr>
        <p:spPr>
          <a:xfrm rot="5400000">
            <a:off x="3848894" y="3390106"/>
            <a:ext cx="3810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a:off x="1447800" y="4495800"/>
            <a:ext cx="5105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47" name="Straight Arrow Connector 46"/>
          <p:cNvCxnSpPr/>
          <p:nvPr/>
        </p:nvCxnSpPr>
        <p:spPr>
          <a:xfrm rot="5400000">
            <a:off x="3848101" y="4151313"/>
            <a:ext cx="381000" cy="317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8" name="Straight Arrow Connector 47"/>
          <p:cNvCxnSpPr/>
          <p:nvPr/>
        </p:nvCxnSpPr>
        <p:spPr>
          <a:xfrm rot="5400000">
            <a:off x="1258094" y="4685506"/>
            <a:ext cx="3810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9" name="Straight Arrow Connector 48"/>
          <p:cNvCxnSpPr/>
          <p:nvPr/>
        </p:nvCxnSpPr>
        <p:spPr>
          <a:xfrm rot="5400000">
            <a:off x="6363494" y="4685506"/>
            <a:ext cx="3810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a:off x="381000" y="6248400"/>
            <a:ext cx="7239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rot="5400000">
            <a:off x="-2666999" y="3200400"/>
            <a:ext cx="6096000" cy="3175"/>
          </a:xfrm>
          <a:prstGeom prst="line">
            <a:avLst/>
          </a:prstGeom>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rot="5400000" flipH="1" flipV="1">
            <a:off x="4570413" y="3200401"/>
            <a:ext cx="6097588" cy="1587"/>
          </a:xfrm>
          <a:prstGeom prst="line">
            <a:avLst/>
          </a:prstGeom>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a:off x="381000" y="152400"/>
            <a:ext cx="2819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a:off x="4876800" y="152400"/>
            <a:ext cx="27432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rot="5400000">
            <a:off x="3011488" y="190500"/>
            <a:ext cx="379412"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rot="5400000">
            <a:off x="4687887" y="188913"/>
            <a:ext cx="379413"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pPr eaLnBrk="1" fontAlgn="auto" hangingPunct="1">
              <a:spcAft>
                <a:spcPts val="0"/>
              </a:spcAft>
              <a:defRPr/>
            </a:pPr>
            <a:r>
              <a:rPr lang="en-US" dirty="0" smtClean="0"/>
              <a:t>Organizational Objectives and Policies</a:t>
            </a:r>
            <a:endParaRPr lang="en-IN" dirty="0"/>
          </a:p>
        </p:txBody>
      </p:sp>
      <p:sp>
        <p:nvSpPr>
          <p:cNvPr id="5" name="Content Placeholder 4"/>
          <p:cNvSpPr>
            <a:spLocks noGrp="1"/>
          </p:cNvSpPr>
          <p:nvPr>
            <p:ph idx="1"/>
          </p:nvPr>
        </p:nvSpPr>
        <p:spPr/>
        <p:txBody>
          <a:bodyPr>
            <a:normAutofit fontScale="77500" lnSpcReduction="20000"/>
          </a:bodyPr>
          <a:lstStyle/>
          <a:p>
            <a:pPr marL="274320" indent="-274320" eaLnBrk="1" fontAlgn="auto" hangingPunct="1">
              <a:spcAft>
                <a:spcPts val="0"/>
              </a:spcAft>
              <a:buFont typeface="Wingdings 2"/>
              <a:buChar char=""/>
              <a:defRPr/>
            </a:pPr>
            <a:r>
              <a:rPr lang="en-US" dirty="0" smtClean="0"/>
              <a:t>HR plans need to be based on Organizational Objectives.</a:t>
            </a:r>
          </a:p>
          <a:p>
            <a:pPr marL="274320" indent="-274320" eaLnBrk="1" fontAlgn="auto" hangingPunct="1">
              <a:spcAft>
                <a:spcPts val="0"/>
              </a:spcAft>
              <a:buFont typeface="Wingdings 2"/>
              <a:buChar char=""/>
              <a:defRPr/>
            </a:pPr>
            <a:r>
              <a:rPr lang="en-US" dirty="0" smtClean="0"/>
              <a:t>The role of HRP is to subserve the overall objectives by ensuring availability and utilization of Human Resources.</a:t>
            </a:r>
          </a:p>
          <a:p>
            <a:pPr marL="274320" indent="-274320" eaLnBrk="1" fontAlgn="auto" hangingPunct="1">
              <a:spcAft>
                <a:spcPts val="0"/>
              </a:spcAft>
              <a:buFont typeface="Wingdings 2"/>
              <a:buChar char=""/>
              <a:defRPr/>
            </a:pPr>
            <a:r>
              <a:rPr lang="en-US" dirty="0" smtClean="0"/>
              <a:t>In developing these objectives, specific policies need to be formulated to address the following questions:</a:t>
            </a:r>
          </a:p>
          <a:p>
            <a:pPr marL="521208" lvl="1" eaLnBrk="1" fontAlgn="auto" hangingPunct="1">
              <a:spcAft>
                <a:spcPts val="0"/>
              </a:spcAft>
              <a:buClr>
                <a:schemeClr val="accent4"/>
              </a:buClr>
              <a:buFont typeface="Wingdings 2"/>
              <a:buChar char=""/>
              <a:defRPr/>
            </a:pPr>
            <a:r>
              <a:rPr lang="en-US" dirty="0" smtClean="0">
                <a:solidFill>
                  <a:schemeClr val="tx1">
                    <a:tint val="85000"/>
                  </a:schemeClr>
                </a:solidFill>
              </a:rPr>
              <a:t>Are vacancies to be filled from promotions from within or hiring from outside?</a:t>
            </a:r>
          </a:p>
          <a:p>
            <a:pPr marL="521208" lvl="1" eaLnBrk="1" fontAlgn="auto" hangingPunct="1">
              <a:spcAft>
                <a:spcPts val="0"/>
              </a:spcAft>
              <a:buClr>
                <a:schemeClr val="accent4"/>
              </a:buClr>
              <a:buFont typeface="Wingdings 2"/>
              <a:buChar char=""/>
              <a:defRPr/>
            </a:pPr>
            <a:r>
              <a:rPr lang="en-US" dirty="0" smtClean="0">
                <a:solidFill>
                  <a:schemeClr val="tx1">
                    <a:tint val="85000"/>
                  </a:schemeClr>
                </a:solidFill>
              </a:rPr>
              <a:t>How do training and development objectives interfere with the HRP objectives?</a:t>
            </a:r>
          </a:p>
          <a:p>
            <a:pPr marL="521208" lvl="1" eaLnBrk="1" fontAlgn="auto" hangingPunct="1">
              <a:spcAft>
                <a:spcPts val="0"/>
              </a:spcAft>
              <a:buClr>
                <a:schemeClr val="accent4"/>
              </a:buClr>
              <a:buFont typeface="Wingdings 2"/>
              <a:buChar char=""/>
              <a:defRPr/>
            </a:pPr>
            <a:r>
              <a:rPr lang="en-US" dirty="0" smtClean="0">
                <a:solidFill>
                  <a:schemeClr val="tx1">
                    <a:tint val="85000"/>
                  </a:schemeClr>
                </a:solidFill>
              </a:rPr>
              <a:t>What union constraints are encountered in HRP and what policies are needed to handle these constraints?</a:t>
            </a:r>
          </a:p>
          <a:p>
            <a:pPr marL="521208" lvl="1" eaLnBrk="1" fontAlgn="auto" hangingPunct="1">
              <a:spcAft>
                <a:spcPts val="0"/>
              </a:spcAft>
              <a:buClr>
                <a:schemeClr val="accent4"/>
              </a:buClr>
              <a:buFont typeface="Wingdings 2"/>
              <a:buChar char=""/>
              <a:defRPr/>
            </a:pPr>
            <a:r>
              <a:rPr lang="en-US" dirty="0" smtClean="0">
                <a:solidFill>
                  <a:schemeClr val="tx1">
                    <a:tint val="85000"/>
                  </a:schemeClr>
                </a:solidFill>
              </a:rPr>
              <a:t>How to enrich employees job? Should the routine and boring jobs continue or be eliminated?</a:t>
            </a:r>
          </a:p>
          <a:p>
            <a:pPr marL="521208" lvl="1" eaLnBrk="1" fontAlgn="auto" hangingPunct="1">
              <a:spcAft>
                <a:spcPts val="0"/>
              </a:spcAft>
              <a:buClr>
                <a:schemeClr val="accent4"/>
              </a:buClr>
              <a:buFont typeface="Wingdings 2"/>
              <a:buChar char=""/>
              <a:defRPr/>
            </a:pPr>
            <a:r>
              <a:rPr lang="en-US" dirty="0" smtClean="0">
                <a:solidFill>
                  <a:schemeClr val="tx1">
                    <a:tint val="85000"/>
                  </a:schemeClr>
                </a:solidFill>
              </a:rPr>
              <a:t>How to downsize the organization to make it more competitive? </a:t>
            </a:r>
            <a:endParaRPr lang="en-IN" dirty="0">
              <a:solidFill>
                <a:schemeClr val="tx1">
                  <a:tint val="85000"/>
                </a:schemeClr>
              </a:solidFill>
            </a:endParaRPr>
          </a:p>
        </p:txBody>
      </p:sp>
      <p:sp>
        <p:nvSpPr>
          <p:cNvPr id="6" name="5-Point Star 5"/>
          <p:cNvSpPr/>
          <p:nvPr/>
        </p:nvSpPr>
        <p:spPr>
          <a:xfrm>
            <a:off x="76200" y="533400"/>
            <a:ext cx="457200" cy="5334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pPr eaLnBrk="1" fontAlgn="auto" hangingPunct="1">
              <a:spcAft>
                <a:spcPts val="0"/>
              </a:spcAft>
              <a:defRPr/>
            </a:pPr>
            <a:r>
              <a:rPr lang="en-US" smtClean="0"/>
              <a:t>HR Demand Forecast</a:t>
            </a:r>
            <a:endParaRPr lang="en-IN" smtClean="0"/>
          </a:p>
        </p:txBody>
      </p:sp>
      <p:sp>
        <p:nvSpPr>
          <p:cNvPr id="17411" name="Content Placeholder 2"/>
          <p:cNvSpPr>
            <a:spLocks noGrp="1"/>
          </p:cNvSpPr>
          <p:nvPr>
            <p:ph idx="1"/>
          </p:nvPr>
        </p:nvSpPr>
        <p:spPr/>
        <p:txBody>
          <a:bodyPr/>
          <a:lstStyle/>
          <a:p>
            <a:pPr eaLnBrk="1" hangingPunct="1"/>
            <a:r>
              <a:rPr lang="en-US" smtClean="0"/>
              <a:t>Demand forecasting is the process of estimating the future quantity and quality of people required. </a:t>
            </a:r>
          </a:p>
          <a:p>
            <a:pPr eaLnBrk="1" hangingPunct="1"/>
            <a:r>
              <a:rPr lang="en-US" smtClean="0"/>
              <a:t>The basis of the forecast must be the annual budget and long-term corporate plan, translated into activity levels for each function and department </a:t>
            </a:r>
            <a:endParaRPr lang="en-IN" smtClean="0"/>
          </a:p>
        </p:txBody>
      </p:sp>
      <p:sp>
        <p:nvSpPr>
          <p:cNvPr id="4" name="5-Point Star 3"/>
          <p:cNvSpPr/>
          <p:nvPr/>
        </p:nvSpPr>
        <p:spPr>
          <a:xfrm>
            <a:off x="76200" y="533400"/>
            <a:ext cx="457200" cy="5334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362</TotalTime>
  <Words>939</Words>
  <Application>Microsoft Office PowerPoint</Application>
  <PresentationFormat>On-screen Show (4:3)</PresentationFormat>
  <Paragraphs>121</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PowerPoint Presentation</vt:lpstr>
      <vt:lpstr>MEANING AND DEFINITION</vt:lpstr>
      <vt:lpstr>DEFINITION OF HRP</vt:lpstr>
      <vt:lpstr>IMPORTANCE OF HRP</vt:lpstr>
      <vt:lpstr>IMPORTANCE OF HRP</vt:lpstr>
      <vt:lpstr>PowerPoint Presentation</vt:lpstr>
      <vt:lpstr>PowerPoint Presentation</vt:lpstr>
      <vt:lpstr>Organizational Objectives and Policies</vt:lpstr>
      <vt:lpstr>HR Demand Forecast</vt:lpstr>
      <vt:lpstr>Forecasting Techniques</vt:lpstr>
      <vt:lpstr>Managerial Judgement</vt:lpstr>
      <vt:lpstr>Ratio-trend analysis</vt:lpstr>
      <vt:lpstr>Delphi technique</vt:lpstr>
      <vt:lpstr>Scatter plot</vt:lpstr>
      <vt:lpstr>Markov Analysis</vt:lpstr>
      <vt:lpstr>HR SUPPLY FORECAST</vt:lpstr>
      <vt:lpstr>HR programming</vt:lpstr>
      <vt:lpstr>HR Plan implementation </vt:lpstr>
      <vt:lpstr> Recruitment  Selection &amp; placement </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HUMAN RESOURCE PLANNING</dc:title>
  <dc:creator>suresh</dc:creator>
  <cp:lastModifiedBy>Saqib Rehman</cp:lastModifiedBy>
  <cp:revision>48</cp:revision>
  <dcterms:created xsi:type="dcterms:W3CDTF">2006-08-16T00:00:00Z</dcterms:created>
  <dcterms:modified xsi:type="dcterms:W3CDTF">2020-08-10T10:29:29Z</dcterms:modified>
</cp:coreProperties>
</file>